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0"/>
  </p:notesMasterIdLst>
  <p:sldIdLst>
    <p:sldId id="311" r:id="rId2"/>
    <p:sldId id="313" r:id="rId3"/>
    <p:sldId id="370" r:id="rId4"/>
    <p:sldId id="373" r:id="rId5"/>
    <p:sldId id="372" r:id="rId6"/>
    <p:sldId id="358" r:id="rId7"/>
    <p:sldId id="371" r:id="rId8"/>
    <p:sldId id="356" r:id="rId9"/>
    <p:sldId id="359" r:id="rId10"/>
    <p:sldId id="375" r:id="rId11"/>
    <p:sldId id="376" r:id="rId12"/>
    <p:sldId id="377" r:id="rId13"/>
    <p:sldId id="378" r:id="rId14"/>
    <p:sldId id="379" r:id="rId15"/>
    <p:sldId id="380" r:id="rId16"/>
    <p:sldId id="382" r:id="rId17"/>
    <p:sldId id="381" r:id="rId18"/>
    <p:sldId id="281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4" y="-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10E34-2FF5-4041-A0FB-5AB572801F19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89E9C-2221-4124-85A5-8365A7A8B7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7227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89E9C-2221-4124-85A5-8365A7A8B7CC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0C1601-7C7D-409B-9659-9EC13F1BD170}" type="datetimeFigureOut">
              <a:rPr lang="id-ID" smtClean="0"/>
              <a:pPr/>
              <a:t>07/02/2020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C5AB78-9205-4481-B2B8-CD55675FFBB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7700" y="5181600"/>
            <a:ext cx="7003074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Oleh :</a:t>
            </a:r>
          </a:p>
          <a:p>
            <a:pPr>
              <a:defRPr/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IPTU  JHOSON  SIANTURI, S.H, M.H. </a:t>
            </a:r>
          </a:p>
          <a:p>
            <a:pPr>
              <a:defRPr/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 KASUBNIT HARDA POLRESTABES SBY )</a:t>
            </a:r>
            <a:endParaRPr lang="id-ID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6600" y="3302000"/>
            <a:ext cx="6858000" cy="1828800"/>
          </a:xfrm>
        </p:spPr>
        <p:txBody>
          <a:bodyPr>
            <a:normAutofit/>
          </a:bodyPr>
          <a:lstStyle/>
          <a:p>
            <a:r>
              <a:rPr sz="3200" b="1" smtClean="0">
                <a:solidFill>
                  <a:schemeClr val="tx1"/>
                </a:solidFill>
                <a:latin typeface="Arial Rounded MT Bold" pitchFamily="34" charset="0"/>
              </a:rPr>
              <a:t>PENCEGAHAN TERHADAP TINDAKAN PENYALAHGUNAAN  ADMINITRASI PERTANAHAN</a:t>
            </a:r>
            <a:endParaRPr sz="320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 flipH="1">
            <a:off x="321581" y="814389"/>
            <a:ext cx="2127738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</p:pic>
      <p:pic>
        <p:nvPicPr>
          <p:cNvPr id="6150" name="Picture 8" descr="Penyidik"/>
          <p:cNvPicPr>
            <a:picLocks noChangeAspect="1" noChangeArrowheads="1"/>
          </p:cNvPicPr>
          <p:nvPr/>
        </p:nvPicPr>
        <p:blipFill>
          <a:blip r:embed="rId3">
            <a:lum bright="24000" contrast="24000"/>
          </a:blip>
          <a:srcRect/>
          <a:stretch>
            <a:fillRect/>
          </a:stretch>
        </p:blipFill>
        <p:spPr bwMode="auto">
          <a:xfrm>
            <a:off x="8049847" y="101601"/>
            <a:ext cx="1005254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/>
          <a:stretch>
            <a:fillRect/>
          </a:stretch>
        </p:blipFill>
        <p:spPr bwMode="auto">
          <a:xfrm>
            <a:off x="3363059" y="392113"/>
            <a:ext cx="293223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1" descr="sta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 flipH="1">
            <a:off x="2323078" y="891577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9" name="Picture 42" descr="sta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7115193" y="1028684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10" name="Picture 43" descr="sta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8431213" y="1081089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60418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09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TERTIB   PERTANAHAN</a:t>
            </a: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5900" y="1447800"/>
            <a:ext cx="8229600" cy="41148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TUJUAN PELAKSANAAN ADMINITRASI PERTANAHAN :</a:t>
            </a:r>
          </a:p>
          <a:p>
            <a:pPr algn="just"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MENJAMIN TERLAKSANANYA PEMBANGUNAN YG DITANGANI OLEH PEMERINTAH MAUPUN SWASTA, YAITU :</a:t>
            </a:r>
          </a:p>
          <a:p>
            <a:pPr algn="just"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TINGKATKAN JAMINAN KEPASTIAN HUKUM HAK ATAS TANAH</a:t>
            </a:r>
          </a:p>
          <a:p>
            <a:pPr marL="457200" indent="-457200" algn="just">
              <a:lnSpc>
                <a:spcPct val="150000"/>
              </a:lnSpc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TINGKATKAN KELANCARAN PELAYANAN KPD MASYARAKAT</a:t>
            </a:r>
          </a:p>
          <a:p>
            <a:pPr marL="457200" indent="-457200" algn="just">
              <a:lnSpc>
                <a:spcPct val="150000"/>
              </a:lnSpc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TINGKATKAN DAYA HASIL GUNA TANAH LEBIH BERMANFAAT BAGI KEHIDUPAN MASYARAKAT.</a:t>
            </a: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09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itchFamily="34" charset="0"/>
              </a:rPr>
              <a:t>CATUR  TERTIB  PERTANAHAN</a:t>
            </a:r>
            <a:endParaRPr lang="en-US" sz="28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1447800"/>
            <a:ext cx="7162800" cy="35814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285750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DASAR : KEPPRES NO. 7 TH. 1979</a:t>
            </a:r>
          </a:p>
          <a:p>
            <a:pPr algn="just">
              <a:tabLst>
                <a:tab pos="285750" algn="l"/>
              </a:tabLst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  <a:tabLst>
                <a:tab pos="285750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TERTIB HUKUM PERTANAHAN</a:t>
            </a:r>
          </a:p>
          <a:p>
            <a:pPr marL="457200" indent="-457200" algn="just">
              <a:lnSpc>
                <a:spcPct val="150000"/>
              </a:lnSpc>
              <a:buAutoNum type="arabicPeriod"/>
              <a:tabLst>
                <a:tab pos="285750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TERTIB ADMINITRASI PERTANAHAN</a:t>
            </a:r>
          </a:p>
          <a:p>
            <a:pPr marL="457200" indent="-457200" algn="just">
              <a:lnSpc>
                <a:spcPct val="150000"/>
              </a:lnSpc>
              <a:buAutoNum type="arabicPeriod"/>
              <a:tabLst>
                <a:tab pos="285750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TERTIB PENGGUNAAN TANAH</a:t>
            </a:r>
          </a:p>
          <a:p>
            <a:pPr marL="457200" indent="-457200" algn="just">
              <a:lnSpc>
                <a:spcPct val="150000"/>
              </a:lnSpc>
              <a:buAutoNum type="arabicPeriod"/>
              <a:tabLst>
                <a:tab pos="285750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TERTIB PEMELIHARAAN TANAH LINGKUNGAN HIDUP</a:t>
            </a: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09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itchFamily="34" charset="0"/>
              </a:rPr>
              <a:t>TERTIB  HUKUM  PERTANAHAN</a:t>
            </a:r>
            <a:endParaRPr lang="en-US" sz="28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1447800"/>
            <a:ext cx="8077200" cy="31242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285750" algn="l"/>
              </a:tabLst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SELURUH PERANGKAT PER-UU TELAH TERSUSUN SCR LENGKAP &amp; KOMPREHENSIF.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SELURUH PERANGKAT PER-UU TELAH TERSUSUN SCR LENGKAP &amp; KOMPREHENSIF DITERAPKAN PELAKSANAANNYA  SCR EFEKTIF</a:t>
            </a: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SEMUA PIHAK YG KUASAI DAN GUNAKAN TANAH PUNYA HUBUNGAN HUKUM YG SAH DGN TANAH YG BERSANGKUTAN  MENURUT UU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09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itchFamily="34" charset="0"/>
              </a:rPr>
              <a:t>TERTIB  ADMINITRASI  PERTANAHAN</a:t>
            </a:r>
            <a:endParaRPr lang="en-US" sz="28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1447800"/>
            <a:ext cx="8077200" cy="4038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285750" algn="l"/>
              </a:tabLst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TERSEDIA CATATAN MENGENAI ASPEK UKURAN FISIK, PENGUASAAN, PENGGUNAAN, JENIS HAK DAN KEPASTIAN HUKUMNYA, DIKELOLA DLM SISTEM INFORMASI PERTANAHAN YG LENGKAP.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MEKANISME PROSEDUR PELAYANAN YG SEDERHANA, CEPAT DAN MURAH, NAMUN TETAP MENJAMIN KEPASTIAN HUKUM, DILAKSANAKAN SCR TERTIB DAN KONSISTEN.</a:t>
            </a: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PENYAMPAIAN WARKAH YG BERKAITAN DGN PEMBERIAN HAK &amp; PENSERTIFIKATAN TANAH DILAKUKAN SCR TERTIB, BERATURAN SERTA TERJAMIN KEAMANANNYA.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09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</a:rPr>
              <a:t>TERTIB  PENGGUNAAN  TANAH</a:t>
            </a:r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1447800"/>
            <a:ext cx="8077200" cy="35052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285750" algn="l"/>
              </a:tabLst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TANAH DIGUNAKAN SCR OPTIMAL, SERASI &amp; SEIMBANG SESUAI DGN POTENSINYA, GUNA BERBAGAI KEGIATAN KEHIDUPAN &amp; PENGHIDUPAN YG DIPERLUKAN UTK MENUNJANG TERWUJUDNYA TUJUAN NASIONAL.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PENGGUNAAN TANAH DI PERKOTAAN MENCIPTAKAN SUASANA AMAN, TERTIB, LANCAR &amp; SEHAT.</a:t>
            </a: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TDK TERDAPAT BENTURAN KEPENTINGAN ANTAR SEKTOR DLM PERUNTUKKAN PENGGUNAAN TANAH.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</a:rPr>
              <a:t>TERTIB  PEMELIHARAAN TANAH &amp; LINGKUNGAN HIDUP</a:t>
            </a:r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1447800"/>
            <a:ext cx="8077200" cy="4038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285750" algn="l"/>
              </a:tabLst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DPT MENUNJANG UPAYA PENGELOLAAN KELESTARIAN LINGKUNGAN HIDUP.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DPT MENUNJANG TERWUJUDNYA PEMBANGUNAN YG BERKELANJUTAN &amp; BERWAWASAN LINGKUNGAN.</a:t>
            </a: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MELAKSANAKAN KEWAJIBAN UNTUK PEMELIHARAAN TANAH.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09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</a:rPr>
              <a:t>TINDAKAN MALADMINITRASI TERJADI </a:t>
            </a:r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1447800"/>
            <a:ext cx="8077200" cy="4800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285750" algn="l"/>
              </a:tabLst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TIDAK MEMBERIKAN PELAYANAN. ( 26,42% )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PENUNDAAN BERLARUT. ( 24,53% )</a:t>
            </a:r>
          </a:p>
          <a:p>
            <a:pPr marL="457200" indent="-457200" algn="just">
              <a:buFontTx/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TIDAK KOMPETEN. ( 16,98% )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PERMINTAAN IMBALAN UANG, BARANG DAN JASA. ( 11,32 % )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PENYIMPANGAN PROSEDUR. ( 7,55 % )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PENGABAIAN KEWAJIBAN HUKUM. ( 5,66% )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PENYALAHGUNAAN WEWENANG. ( 5,66% )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PERBUATAN MELAWAN HUKUM. ( 1,89% )</a:t>
            </a:r>
          </a:p>
          <a:p>
            <a:pPr marL="457200" indent="-457200" algn="just">
              <a:buAutoNum type="arabicPeriod"/>
              <a:tabLst>
                <a:tab pos="285750" algn="l"/>
              </a:tabLst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152400"/>
            <a:ext cx="6858000" cy="609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itchFamily="34" charset="0"/>
              </a:rPr>
              <a:t>P E R T A N Y A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itchFamily="34" charset="0"/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itchFamily="34" charset="0"/>
              </a:rPr>
              <a:t> N</a:t>
            </a:r>
            <a:endParaRPr lang="en-US" sz="28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 descr="star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6" name="Picture 42" descr="star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3" descr="star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>
              <a:latin typeface="Tw Cen MT" pitchFamily="34" charset="0"/>
            </a:endParaRPr>
          </a:p>
        </p:txBody>
      </p:sp>
      <p:pic>
        <p:nvPicPr>
          <p:cNvPr id="10" name="Picture 9" descr="polri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4300" y="6443664"/>
            <a:ext cx="398353" cy="385761"/>
          </a:xfrm>
          <a:prstGeom prst="ellipse">
            <a:avLst/>
          </a:prstGeom>
          <a:solidFill>
            <a:srgbClr val="FFC000"/>
          </a:solidFill>
          <a:ln w="5715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/>
            <a:extrusionClr>
              <a:srgbClr val="000000"/>
            </a:extrusionClr>
          </a:sp3d>
        </p:spPr>
      </p:pic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609600" y="64643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/>
              </a:rPr>
              <a:t>Indonesian National Police</a:t>
            </a:r>
          </a:p>
        </p:txBody>
      </p:sp>
      <p:grpSp>
        <p:nvGrpSpPr>
          <p:cNvPr id="12" name="Group 233"/>
          <p:cNvGrpSpPr>
            <a:grpSpLocks/>
          </p:cNvGrpSpPr>
          <p:nvPr/>
        </p:nvGrpSpPr>
        <p:grpSpPr bwMode="auto">
          <a:xfrm>
            <a:off x="500063" y="285750"/>
            <a:ext cx="7929562" cy="5357813"/>
            <a:chOff x="3404267" y="-512124"/>
            <a:chExt cx="1647825" cy="1646238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gray">
            <a:xfrm>
              <a:off x="3502610" y="-415925"/>
              <a:ext cx="1439863" cy="1423987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990000"/>
                </a:gs>
              </a:gsLst>
              <a:lin ang="5400000" scaled="1"/>
            </a:gradFill>
            <a:ln w="38100" algn="ctr">
              <a:solidFill>
                <a:srgbClr val="F8F8F8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>
                <a:latin typeface="Book Antiqua" pitchFamily="18" charset="0"/>
                <a:cs typeface="Arial" charset="0"/>
              </a:endParaRPr>
            </a:p>
          </p:txBody>
        </p:sp>
        <p:pic>
          <p:nvPicPr>
            <p:cNvPr id="14" name="Picture 25" descr="cir_lighteffect0"/>
            <p:cNvPicPr>
              <a:picLocks noChangeAspect="1" noChangeArrowheads="1"/>
            </p:cNvPicPr>
            <p:nvPr/>
          </p:nvPicPr>
          <p:blipFill>
            <a:blip r:embed="rId4">
              <a:lum bright="18000" contrast="-12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461335" y="-481013"/>
              <a:ext cx="1511300" cy="1293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Oval 27"/>
            <p:cNvSpPr>
              <a:spLocks noChangeArrowheads="1"/>
            </p:cNvSpPr>
            <p:nvPr/>
          </p:nvSpPr>
          <p:spPr bwMode="gray">
            <a:xfrm>
              <a:off x="3404267" y="-512124"/>
              <a:ext cx="1647825" cy="1646238"/>
            </a:xfrm>
            <a:prstGeom prst="ellips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>
                <a:latin typeface="Book Antiqua" pitchFamily="18" charset="0"/>
                <a:cs typeface="Arial" charset="0"/>
              </a:endParaRPr>
            </a:p>
          </p:txBody>
        </p: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47360" y="355275"/>
            <a:ext cx="7979493" cy="235112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SEKIAN </a:t>
            </a:r>
            <a:br>
              <a:rPr lang="en-US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en-US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Terima</a:t>
            </a:r>
            <a:r>
              <a:rPr lang="en-US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en-US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kasih</a:t>
            </a:r>
            <a:r>
              <a:rPr lang="en-US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en-US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en-US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atas</a:t>
            </a:r>
            <a:r>
              <a:rPr lang="en-US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en-US" cap="all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perhatiannya</a:t>
            </a:r>
            <a:endParaRPr lang="en-US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pic>
        <p:nvPicPr>
          <p:cNvPr id="17" name="Picture 5" descr="D:\My Music\My Pictures\Wallpapers\ANTI TEROR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4036" y="2492413"/>
            <a:ext cx="3344147" cy="271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Penyidik"/>
          <p:cNvPicPr>
            <a:picLocks noChangeAspect="1" noChangeArrowheads="1"/>
          </p:cNvPicPr>
          <p:nvPr/>
        </p:nvPicPr>
        <p:blipFill>
          <a:blip r:embed="rId6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22237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Related imag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6124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1066800"/>
            <a:ext cx="8382000" cy="487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3523" y="1201739"/>
            <a:ext cx="8308731" cy="5770811"/>
          </a:xfrm>
          <a:prstGeom prst="rect">
            <a:avLst/>
          </a:prstGeom>
          <a:noFill/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tabLst>
                <a:tab pos="166688" algn="l"/>
              </a:tabLst>
              <a:defRPr/>
            </a:pPr>
            <a:r>
              <a:rPr lang="en-US" sz="2200" dirty="0" smtClean="0">
                <a:latin typeface="Britannic Bold" pitchFamily="34" charset="0"/>
              </a:rPr>
              <a:t>	</a:t>
            </a:r>
            <a:r>
              <a:rPr lang="id-ID" sz="2200" dirty="0" smtClean="0">
                <a:latin typeface="Britannic Bold" pitchFamily="34" charset="0"/>
              </a:rPr>
              <a:t>NAMA</a:t>
            </a:r>
            <a:r>
              <a:rPr lang="id-ID" sz="2200" dirty="0">
                <a:latin typeface="Britannic Bold" pitchFamily="34" charset="0"/>
              </a:rPr>
              <a:t>			: </a:t>
            </a:r>
            <a:r>
              <a:rPr lang="en-US" sz="2200" dirty="0">
                <a:latin typeface="Britannic Bold" pitchFamily="34" charset="0"/>
              </a:rPr>
              <a:t>JHOSON  SIANTURI, S.H, M.H.</a:t>
            </a:r>
          </a:p>
          <a:p>
            <a:pPr algn="l">
              <a:lnSpc>
                <a:spcPct val="150000"/>
              </a:lnSpc>
              <a:tabLst>
                <a:tab pos="166688" algn="l"/>
              </a:tabLst>
              <a:defRPr/>
            </a:pPr>
            <a:r>
              <a:rPr lang="en-US" sz="2200" dirty="0" smtClean="0">
                <a:latin typeface="Britannic Bold" pitchFamily="34" charset="0"/>
              </a:rPr>
              <a:t>	NO</a:t>
            </a:r>
            <a:r>
              <a:rPr lang="en-US" sz="2200" dirty="0">
                <a:latin typeface="Britannic Bold" pitchFamily="34" charset="0"/>
              </a:rPr>
              <a:t>. HP		</a:t>
            </a:r>
            <a:r>
              <a:rPr lang="en-US" sz="2200" dirty="0" smtClean="0">
                <a:latin typeface="Britannic Bold" pitchFamily="34" charset="0"/>
              </a:rPr>
              <a:t>: </a:t>
            </a:r>
            <a:r>
              <a:rPr lang="en-US" sz="2200" dirty="0">
                <a:latin typeface="Britannic Bold" pitchFamily="34" charset="0"/>
              </a:rPr>
              <a:t>081217018902</a:t>
            </a:r>
            <a:endParaRPr lang="id-ID" sz="2200" dirty="0">
              <a:latin typeface="Britannic Bold" pitchFamily="34" charset="0"/>
            </a:endParaRPr>
          </a:p>
          <a:p>
            <a:pPr algn="l">
              <a:lnSpc>
                <a:spcPct val="150000"/>
              </a:lnSpc>
              <a:tabLst>
                <a:tab pos="166688" algn="l"/>
              </a:tabLst>
              <a:defRPr/>
            </a:pPr>
            <a:r>
              <a:rPr lang="en-US" sz="2200" dirty="0" smtClean="0">
                <a:latin typeface="Britannic Bold" pitchFamily="34" charset="0"/>
              </a:rPr>
              <a:t>	</a:t>
            </a:r>
            <a:r>
              <a:rPr lang="id-ID" sz="2200" dirty="0" smtClean="0">
                <a:latin typeface="Britannic Bold" pitchFamily="34" charset="0"/>
              </a:rPr>
              <a:t>PANGKAT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id-ID" sz="2200" dirty="0">
                <a:latin typeface="Britannic Bold" pitchFamily="34" charset="0"/>
              </a:rPr>
              <a:t>/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id-ID" sz="2200" dirty="0">
                <a:latin typeface="Britannic Bold" pitchFamily="34" charset="0"/>
              </a:rPr>
              <a:t>NRP	: </a:t>
            </a:r>
            <a:r>
              <a:rPr lang="en-US" sz="2200" dirty="0">
                <a:latin typeface="Britannic Bold" pitchFamily="34" charset="0"/>
              </a:rPr>
              <a:t>IPTU</a:t>
            </a:r>
            <a:r>
              <a:rPr lang="id-ID" sz="2200" dirty="0">
                <a:latin typeface="Britannic Bold" pitchFamily="34" charset="0"/>
              </a:rPr>
              <a:t> / </a:t>
            </a:r>
            <a:r>
              <a:rPr lang="en-US" sz="2200" dirty="0">
                <a:latin typeface="Britannic Bold" pitchFamily="34" charset="0"/>
              </a:rPr>
              <a:t>70100267</a:t>
            </a:r>
            <a:endParaRPr lang="id-ID" sz="2200" dirty="0">
              <a:latin typeface="Britannic Bold" pitchFamily="34" charset="0"/>
            </a:endParaRPr>
          </a:p>
          <a:p>
            <a:pPr algn="l">
              <a:lnSpc>
                <a:spcPct val="150000"/>
              </a:lnSpc>
              <a:tabLst>
                <a:tab pos="166688" algn="l"/>
              </a:tabLst>
              <a:defRPr/>
            </a:pPr>
            <a:r>
              <a:rPr lang="en-US" sz="2200" dirty="0" smtClean="0">
                <a:latin typeface="Britannic Bold" pitchFamily="34" charset="0"/>
              </a:rPr>
              <a:t>	</a:t>
            </a:r>
            <a:r>
              <a:rPr lang="id-ID" sz="2200" dirty="0" smtClean="0">
                <a:latin typeface="Britannic Bold" pitchFamily="34" charset="0"/>
              </a:rPr>
              <a:t>JABATAN</a:t>
            </a:r>
            <a:r>
              <a:rPr lang="id-ID" sz="2200" dirty="0">
                <a:latin typeface="Britannic Bold" pitchFamily="34" charset="0"/>
              </a:rPr>
              <a:t>		: </a:t>
            </a:r>
            <a:r>
              <a:rPr lang="en-US" sz="2200" dirty="0" smtClean="0">
                <a:latin typeface="Britannic Bold" pitchFamily="34" charset="0"/>
              </a:rPr>
              <a:t>KASUBNIT </a:t>
            </a:r>
            <a:r>
              <a:rPr lang="en-US" sz="2200" dirty="0">
                <a:latin typeface="Britannic Bold" pitchFamily="34" charset="0"/>
              </a:rPr>
              <a:t>HARDA POLRESTABES SBY</a:t>
            </a:r>
            <a:endParaRPr lang="id-ID" sz="2200" dirty="0">
              <a:latin typeface="Britannic Bold" pitchFamily="34" charset="0"/>
            </a:endParaRPr>
          </a:p>
          <a:p>
            <a:pPr algn="l">
              <a:lnSpc>
                <a:spcPct val="150000"/>
              </a:lnSpc>
              <a:tabLst>
                <a:tab pos="166688" algn="l"/>
              </a:tabLst>
              <a:defRPr/>
            </a:pPr>
            <a:r>
              <a:rPr lang="en-US" sz="2200" dirty="0" smtClean="0">
                <a:latin typeface="Britannic Bold" pitchFamily="34" charset="0"/>
              </a:rPr>
              <a:t>	</a:t>
            </a:r>
            <a:r>
              <a:rPr lang="id-ID" sz="2200" dirty="0" smtClean="0">
                <a:latin typeface="Britannic Bold" pitchFamily="34" charset="0"/>
              </a:rPr>
              <a:t>STATUS</a:t>
            </a:r>
            <a:r>
              <a:rPr lang="id-ID" sz="2200" dirty="0">
                <a:latin typeface="Britannic Bold" pitchFamily="34" charset="0"/>
              </a:rPr>
              <a:t>		: K2</a:t>
            </a:r>
          </a:p>
          <a:p>
            <a:pPr algn="l">
              <a:lnSpc>
                <a:spcPct val="150000"/>
              </a:lnSpc>
              <a:tabLst>
                <a:tab pos="166688" algn="l"/>
              </a:tabLst>
              <a:defRPr/>
            </a:pPr>
            <a:r>
              <a:rPr lang="en-US" sz="2200" dirty="0" smtClean="0">
                <a:latin typeface="Britannic Bold" pitchFamily="34" charset="0"/>
              </a:rPr>
              <a:t>	</a:t>
            </a:r>
            <a:r>
              <a:rPr lang="id-ID" sz="2200" dirty="0" smtClean="0">
                <a:latin typeface="Britannic Bold" pitchFamily="34" charset="0"/>
              </a:rPr>
              <a:t>PENDIDIKAN</a:t>
            </a:r>
            <a:r>
              <a:rPr lang="en-US" sz="2200" dirty="0" smtClean="0">
                <a:latin typeface="Britannic Bold" pitchFamily="34" charset="0"/>
              </a:rPr>
              <a:t> POLRI</a:t>
            </a:r>
            <a:r>
              <a:rPr lang="id-ID" sz="2200" dirty="0">
                <a:latin typeface="Britannic Bold" pitchFamily="34" charset="0"/>
              </a:rPr>
              <a:t>	: - </a:t>
            </a:r>
            <a:r>
              <a:rPr lang="en-US" sz="2200" dirty="0">
                <a:latin typeface="Britannic Bold" pitchFamily="34" charset="0"/>
              </a:rPr>
              <a:t>SIP SUS TH. 2013</a:t>
            </a:r>
            <a:endParaRPr lang="id-ID" sz="2200" dirty="0">
              <a:latin typeface="Britannic Bold" pitchFamily="34" charset="0"/>
            </a:endParaRPr>
          </a:p>
          <a:p>
            <a:pPr algn="l">
              <a:lnSpc>
                <a:spcPct val="150000"/>
              </a:lnSpc>
              <a:tabLst>
                <a:tab pos="166688" algn="l"/>
                <a:tab pos="2743200" algn="l"/>
              </a:tabLst>
              <a:defRPr/>
            </a:pPr>
            <a:r>
              <a:rPr lang="en-US" sz="2200" dirty="0" smtClean="0">
                <a:latin typeface="Britannic Bold" pitchFamily="34" charset="0"/>
              </a:rPr>
              <a:t>	RIWAYAT </a:t>
            </a:r>
            <a:r>
              <a:rPr lang="en-US" sz="2200" dirty="0">
                <a:latin typeface="Britannic Bold" pitchFamily="34" charset="0"/>
              </a:rPr>
              <a:t>JABATAN	: </a:t>
            </a:r>
            <a:r>
              <a:rPr lang="id-ID" sz="2200" dirty="0">
                <a:latin typeface="Britannic Bold" pitchFamily="34" charset="0"/>
              </a:rPr>
              <a:t>- </a:t>
            </a:r>
            <a:r>
              <a:rPr lang="en-US" sz="2200" dirty="0">
                <a:latin typeface="Britannic Bold" pitchFamily="34" charset="0"/>
              </a:rPr>
              <a:t>KASUBNIT HARDA 2014</a:t>
            </a:r>
          </a:p>
          <a:p>
            <a:pPr algn="l">
              <a:lnSpc>
                <a:spcPct val="150000"/>
              </a:lnSpc>
              <a:tabLst>
                <a:tab pos="2743200" algn="l"/>
              </a:tabLst>
              <a:defRPr/>
            </a:pPr>
            <a:r>
              <a:rPr lang="en-US" sz="2200" dirty="0">
                <a:latin typeface="Britannic Bold" pitchFamily="34" charset="0"/>
              </a:rPr>
              <a:t>	  - </a:t>
            </a:r>
            <a:r>
              <a:rPr lang="en-US" sz="2200" dirty="0" smtClean="0">
                <a:latin typeface="Britannic Bold" pitchFamily="34" charset="0"/>
              </a:rPr>
              <a:t>PS. </a:t>
            </a:r>
            <a:r>
              <a:rPr lang="en-US" sz="2200" dirty="0">
                <a:latin typeface="Britannic Bold" pitchFamily="34" charset="0"/>
              </a:rPr>
              <a:t>KANIT HARDA </a:t>
            </a:r>
            <a:r>
              <a:rPr lang="en-US" sz="2200" dirty="0" smtClean="0">
                <a:latin typeface="Britannic Bold" pitchFamily="34" charset="0"/>
              </a:rPr>
              <a:t>2019</a:t>
            </a:r>
          </a:p>
          <a:p>
            <a:pPr algn="l">
              <a:lnSpc>
                <a:spcPct val="150000"/>
              </a:lnSpc>
              <a:tabLst>
                <a:tab pos="2743200" algn="l"/>
              </a:tabLst>
              <a:defRPr/>
            </a:pPr>
            <a:r>
              <a:rPr lang="en-US" sz="2200" dirty="0" smtClean="0">
                <a:latin typeface="Britannic Bold" pitchFamily="34" charset="0"/>
              </a:rPr>
              <a:t>	  - KASUBNIT HARDA 2020</a:t>
            </a:r>
            <a:endParaRPr lang="id-ID" sz="2200" dirty="0">
              <a:latin typeface="Britannic Bold" pitchFamily="34" charset="0"/>
            </a:endParaRPr>
          </a:p>
          <a:p>
            <a:pPr algn="l">
              <a:defRPr/>
            </a:pPr>
            <a:endParaRPr lang="id-ID" sz="2400" dirty="0">
              <a:latin typeface="Arial Narrow" pitchFamily="34" charset="0"/>
            </a:endParaRPr>
          </a:p>
          <a:p>
            <a:pPr algn="l">
              <a:defRPr/>
            </a:pPr>
            <a:endParaRPr lang="id-ID" sz="2400" dirty="0">
              <a:latin typeface="Arial Narrow" pitchFamily="34" charset="0"/>
            </a:endParaRPr>
          </a:p>
          <a:p>
            <a:pPr algn="l">
              <a:defRPr/>
            </a:pPr>
            <a:r>
              <a:rPr lang="id-ID" sz="2400" dirty="0">
                <a:latin typeface="Arial Narrow" pitchFamily="34" charset="0"/>
              </a:rPr>
              <a:t>  </a:t>
            </a:r>
          </a:p>
        </p:txBody>
      </p:sp>
      <p:pic>
        <p:nvPicPr>
          <p:cNvPr id="7172" name="Picture 8" descr="Penyidik"/>
          <p:cNvPicPr>
            <a:picLocks noChangeAspect="1" noChangeArrowheads="1"/>
          </p:cNvPicPr>
          <p:nvPr/>
        </p:nvPicPr>
        <p:blipFill>
          <a:blip r:embed="rId2">
            <a:lum bright="24000" contrast="24000"/>
          </a:blip>
          <a:srcRect/>
          <a:stretch>
            <a:fillRect/>
          </a:stretch>
        </p:blipFill>
        <p:spPr bwMode="auto">
          <a:xfrm>
            <a:off x="8001000" y="76201"/>
            <a:ext cx="1005254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990600" cy="83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711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 Rounded MT Bold" pitchFamily="34" charset="0"/>
              </a:rPr>
              <a:t>PENGERTIAN</a:t>
            </a:r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066800"/>
            <a:ext cx="8382000" cy="44958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403225" algn="l"/>
              </a:tabLst>
            </a:pP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PERTANAHAN :</a:t>
            </a:r>
          </a:p>
          <a:p>
            <a:pPr algn="just">
              <a:tabLst>
                <a:tab pos="403225" algn="l"/>
              </a:tabLst>
            </a:pPr>
            <a:endParaRPr lang="en-US" sz="2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tabLst>
                <a:tab pos="403225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Menurut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Rusmadi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Murad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: “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kebijaksanaan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digariskan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mengatur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hubungan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hukum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antara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tanah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orang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sebagaimana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ditetapkan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Undang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undang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1945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dijabarkan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Undang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undang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Nomor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1960 yang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dikenal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Undang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undang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Pokok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Agraria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(UUPA) ”.</a:t>
            </a: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711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 Rounded MT Bold" pitchFamily="34" charset="0"/>
              </a:rPr>
              <a:t>PENGERTIAN</a:t>
            </a:r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066800"/>
            <a:ext cx="8382000" cy="51054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403225" algn="l"/>
              </a:tabLst>
            </a:pP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ADMINITRASI PERTANAHAN :</a:t>
            </a:r>
          </a:p>
          <a:p>
            <a:pPr algn="just">
              <a:tabLst>
                <a:tab pos="403225" algn="l"/>
              </a:tabLst>
            </a:pPr>
            <a:endParaRPr lang="en-US" sz="2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just">
              <a:tabLst>
                <a:tab pos="403225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Menurut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Rusmadi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Murad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usaha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manajemen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berkaitan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penyelenggaraan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kebijaksanaan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bidang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pertanahan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mengerahkan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sumber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daya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mencapai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ketentuan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Perundang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undangan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berlaku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. Dari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kedua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pengertian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disimpulkan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bahwa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administrasi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pertanahan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bagian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administrasi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administrasi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pertanahan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upaya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menyelenggarakan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kebijaksanaan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bidang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pertanahan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pelaksanaannya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BPN.</a:t>
            </a: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711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 Rounded MT Bold" pitchFamily="34" charset="0"/>
              </a:rPr>
              <a:t>DASAR HUKUM </a:t>
            </a:r>
            <a:endParaRPr lang="en-US" sz="2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066800"/>
            <a:ext cx="8382000" cy="44958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403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1. 	UUD 1945, PASAL 33 AYAT (3)</a:t>
            </a:r>
          </a:p>
          <a:p>
            <a:pPr algn="just">
              <a:tabLst>
                <a:tab pos="403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2. 	UU NO. 5 TH. 1960, TTG. PERATURAN DASAR POKOK2 AGRARIA</a:t>
            </a:r>
          </a:p>
          <a:p>
            <a:pPr algn="just">
              <a:tabLst>
                <a:tab pos="403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3. 	UU NO. 12 TH. 2008, TTG. PEMERINTAHAN DAERAH, PASAL 14 	AYAT (1) HURUF K  PENGGANTI UU NO. 32 TH. 2004 ( 	PELAYANAN PERTANAHAN )</a:t>
            </a:r>
          </a:p>
          <a:p>
            <a:pPr marL="403225" indent="-403225" algn="just">
              <a:buAutoNum type="arabicPeriod" startAt="4"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PERATURAN PEMERINTAH NO. 24 TH. 1997, PASAL  2 TTG. MEKANISME PENDAFTARAN TANAH.</a:t>
            </a:r>
          </a:p>
          <a:p>
            <a:pPr marL="403225" indent="-403225" algn="just">
              <a:buAutoNum type="arabicPeriod" startAt="4"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PERATURAN PEMERINTAH NO. 53 TH. 2010, TTG. DISIPLIN PEGAWAI NEGERI SIPIL, PASAL 3 ( KEWAJIBAN PNS ).</a:t>
            </a:r>
          </a:p>
          <a:p>
            <a:pPr marL="403225" indent="-403225" algn="just">
              <a:buAutoNum type="arabicPeriod" startAt="4"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UU NO. 14 TH. 2008 TTG. KETERBUKAAN INFORMASI PUBLIK, PASAL 3.</a:t>
            </a: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6711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 algn="ctr">
              <a:tabLst>
                <a:tab pos="403225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BENTUK PELAYANAN PUBLIK</a:t>
            </a: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5900" y="1295400"/>
            <a:ext cx="8353300" cy="48768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1139825" algn="l"/>
                <a:tab pos="137795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PERTAMA 	: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PELAYANAN ADMINISTRATIF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PELAYANAN YG MENGHASILKAN BERBAGAI 		BENTUK DOKUMEN RESMI YG DIBUTUHKAN OLEH PUBLIK . </a:t>
            </a:r>
          </a:p>
          <a:p>
            <a:pPr algn="just">
              <a:tabLst>
                <a:tab pos="1377950" algn="l"/>
                <a:tab pos="1662113" algn="l"/>
                <a:tab pos="2292350" algn="l"/>
                <a:tab pos="245745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CONTOH 	:	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STATUS KEWARGANEGARAAN, SERTIFIKAT KOMPETENSI, 				KEPEMILIKAN / PENGUASAAN THD BRG &amp; SEBAGAINYA 				YAITU : KTP, AKTE NIKAH, AKTE KELAHIRAN, AKTE KEMATIAN, 				BPKB, SIM, STNK, KIMB, PASPOR, SERTIFIKAT TANAH.</a:t>
            </a:r>
          </a:p>
          <a:p>
            <a:pPr algn="just">
              <a:tabLst>
                <a:tab pos="1377950" algn="l"/>
                <a:tab pos="1662113" algn="l"/>
                <a:tab pos="2292350" algn="l"/>
                <a:tab pos="2457450" algn="l"/>
              </a:tabLst>
            </a:pP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KEDUA	:	PELAYANAN BARANG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PELAYANAN YG MENGHASILKAN BERBAGAI 		BENTUK / JENIS BRG YG DIGUNAKAN OLEH PUBLIK.</a:t>
            </a: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CONTOH 	:	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JARINGAN TELEPON, PENYEDIAAN TENAGA LISTRIK, AIR 				BERSIH, DLL</a:t>
            </a: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KETIGA	:	PELAYANAN JASA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PELAYANAN YG HASILKAN BERBAGAI BENTUK JASA 		YG DIBUTUHKAN OLEH PUBLIK.</a:t>
            </a: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CONTOH	:	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PENDIDIKAN, PEMELIHARAAN KESEHATAN, 					PENYELENGGARAAN TRANSPORTASI, POS, DLL. 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119550"/>
            <a:ext cx="6858000" cy="6711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 algn="ctr">
              <a:tabLst>
                <a:tab pos="403225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5 ( LIMA ) MACAM POLA PELAYANAN PUBLIK</a:t>
            </a: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5900" y="914400"/>
            <a:ext cx="8353300" cy="57150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1139825" algn="l"/>
                <a:tab pos="137795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PERTAMA 	: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POLA PELAYANAN TEKHNIS,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POLA YANMAS YG DIBERIKAN OLEH SUATU 		INSTANSI PEMERINTAH SESUAI DGN BIDANG TUGAS, FUNGSI DAN 		KEWENANGANNYA.</a:t>
            </a:r>
          </a:p>
          <a:p>
            <a:pPr algn="just">
              <a:tabLst>
                <a:tab pos="1377950" algn="l"/>
                <a:tab pos="1662113" algn="l"/>
                <a:tab pos="2292350" algn="l"/>
                <a:tab pos="2457450" algn="l"/>
              </a:tabLst>
            </a:pPr>
            <a:endParaRPr lang="en-US" sz="11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KEDUA	:	POLA PELAYANAN SATU PINTU,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POLA YANMAS YG DIBERIKAN SCR 		TUNGGAL OLEH SUATU UNIT KERJA PEMERINTAH DASARKAN 			PELIMPAHAN WEWENANG DARI UNIT KERJA PEMERINTAH TERKAIT 		LAINNYA YG BERSANGKUTAN.</a:t>
            </a: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endParaRPr lang="en-US" sz="11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KETIGA	:	POLA PELAYANAN SATU ATAP,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POLA YG DILAKUKAN SCR TERPADU PADA 		SATU INSTANSI PEMERINTAH YG BERSANGKUTAN SESUAI KEWENANGAN 		MASING-MASING.</a:t>
            </a: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endParaRPr lang="en-US" sz="11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KEEMPAT	:	POLA PELAYANAN TERPUSAT,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POLA YANMAS YG DILAKUKAN OLEH 		SUATU INSTANSI PEMERINTAH YG BERTINDAK SELAKU KOORDINATOR 		TERHADAP YAN INSTANSI LAINNYA YG TERKAIT DGN BIDANG YANMAS YG 		BERSANGKUTAN</a:t>
            </a: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endParaRPr lang="en-US" sz="11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tabLst>
                <a:tab pos="1139825" algn="l"/>
                <a:tab pos="1377950" algn="l"/>
                <a:tab pos="2292350" algn="l"/>
                <a:tab pos="245745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KELIMA	:	POLA PELAYANAN ELEKTRONIK,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POLA PELAYANAN YG GUNAKAN 		TEKNOLOGI INFORMASI &amp; KOMUNIKASI YG MERUPAKAN OTOMASI &amp; 		OTOMATISASI PEMBERIAN INFORMASI YG BERSIFAT ONLINE.</a:t>
            </a:r>
            <a:endParaRPr lang="en-US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457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LANGKAH – LANGKAH UTK PERBAIKI ADMIN PERTANAHAN </a:t>
            </a:r>
            <a:endParaRPr lang="en-U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990600"/>
            <a:ext cx="8534400" cy="54102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  <a:tabLst>
                <a:tab pos="28575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PERJELAS DASAR HUKUM KEPEMILIKAN TANAH.</a:t>
            </a:r>
          </a:p>
          <a:p>
            <a:pPr marL="342900" indent="-342900" algn="just">
              <a:tabLst>
                <a:tab pos="28575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Pengakuan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atas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kepemilikan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berdasar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penempatan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lahan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serta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berbagai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bukti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informal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lainnya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seperti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bukti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pembayaran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pajak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ditambah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Sertifikat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Petok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D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surat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surat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tanah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lainnya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serta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pengakuan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dari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para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tetangga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marL="342900" indent="-342900" algn="just">
              <a:tabLst>
                <a:tab pos="285750" algn="l"/>
              </a:tabLst>
            </a:pPr>
            <a:endParaRPr lang="en-US" sz="105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algn="just">
              <a:buAutoNum type="arabicPeriod" startAt="2"/>
              <a:tabLst>
                <a:tab pos="28575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CIPTAKAN SISTEM PERTANAHAN YANG LEBIH MEMENUHI KEBUTUHAN MASYARAKAT EKONOMI MODERN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marL="342900" indent="-342900" algn="just">
              <a:tabLst>
                <a:tab pos="28575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enetapan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standar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pelayanan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menjadi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penting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Tersedianya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informasi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terbuka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mengenai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skema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biaya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pelayanan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kinerja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kantor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pertanahan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diterapkannya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audit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independen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serta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dimungkinkannya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partisipasi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sektor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swasta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akan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dapat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meningkatkan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efisiensi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pelayanan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marL="342900" indent="-342900" algn="just">
              <a:tabLst>
                <a:tab pos="285750" algn="l"/>
              </a:tabLst>
            </a:pPr>
            <a:endParaRPr lang="en-US" sz="11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algn="just">
              <a:buAutoNum type="arabicPeriod" startAt="3"/>
              <a:tabLst>
                <a:tab pos="28575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TINGKATKAN KUALITAS DAN KREDIBILITAS PENCATATAN PERTANAHAN</a:t>
            </a:r>
          </a:p>
          <a:p>
            <a:pPr marL="342900" indent="-342900" algn="just">
              <a:tabLst>
                <a:tab pos="28575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Menetapkan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kualifikasi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tertentu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berbagai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lahan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bermasalah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secara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atau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belum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disurvey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mengembangkan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mekanisme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memungkinkan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kualifikasi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tersebut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dapat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diperbaiki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baik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seiring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waktu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maupun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melengkapi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survey yang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diperlukan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marL="342900" indent="-342900" algn="just">
              <a:tabLst>
                <a:tab pos="285750" algn="l"/>
              </a:tabLst>
            </a:pPr>
            <a:endParaRPr lang="en-US" sz="11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algn="just">
              <a:buAutoNum type="arabicPeriod" startAt="4"/>
              <a:tabLst>
                <a:tab pos="28575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PERENCANAAN PENGGUNAAN LAHAN YANG TRANSPARAN DAN PARTISIPATIF</a:t>
            </a:r>
          </a:p>
          <a:p>
            <a:pPr marL="342900" indent="-342900" algn="just">
              <a:tabLst>
                <a:tab pos="28575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Mengakui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wewenang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seluruh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pemilik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menggunakan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lahan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mereka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berdasarkan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peraturan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tata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guna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tanah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berlaku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menjamin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konsultasi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kepada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serta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menyebarluaskan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informasi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mengenai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rencana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tersebut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hingga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tingkat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kecamatan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Narrow" pitchFamily="34" charset="0"/>
              </a:rPr>
              <a:t>kelurahan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6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algn="just">
              <a:tabLst>
                <a:tab pos="344488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		</a:t>
            </a:r>
          </a:p>
        </p:txBody>
      </p:sp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275" y="228600"/>
            <a:ext cx="6858000" cy="990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FAKTOR YG MENYEBABKAN MENINGKATNYA KEBUTUHAN AKAN TANAH</a:t>
            </a: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5" name="Picture 8" descr="Penyidik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9113" y="76200"/>
            <a:ext cx="10048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1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>
            <a:off x="2323077" y="891576"/>
            <a:ext cx="595303" cy="52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42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115193" y="1028683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43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431213" y="108108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1" name="TextBox 10"/>
          <p:cNvSpPr txBox="1"/>
          <p:nvPr/>
        </p:nvSpPr>
        <p:spPr>
          <a:xfrm>
            <a:off x="3581400" y="2057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90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n w="190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5900" y="1447800"/>
            <a:ext cx="8229600" cy="35814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28575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1. 	PERTUMBUHAN PENDUDUK</a:t>
            </a:r>
          </a:p>
          <a:p>
            <a:pPr marL="285750" indent="-285750" algn="just">
              <a:tabLst>
                <a:tab pos="28575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	</a:t>
            </a:r>
          </a:p>
          <a:p>
            <a:pPr algn="just">
              <a:tabLst>
                <a:tab pos="28575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2.	</a:t>
            </a: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MENINGKATNYA KEBUTUHAN PENDUDUK AKAN RUANG SBG AKIBAT 	PENINGKATAN KUALITAS HIDUP</a:t>
            </a:r>
          </a:p>
          <a:p>
            <a:pPr marL="285750" indent="-285750" algn="just"/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	</a:t>
            </a:r>
          </a:p>
          <a:p>
            <a:pPr marL="285750" indent="-285750" algn="just">
              <a:buAutoNum type="arabicPeriod" startAt="3"/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MENINGKATNYA FUNGSI KOTA TERHADAP DAERAH SEKITARNYA.</a:t>
            </a:r>
          </a:p>
          <a:p>
            <a:pPr marL="285750" indent="-285750" algn="just">
              <a:buAutoNum type="arabicPeriod" startAt="3"/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285750" indent="-285750" algn="just">
              <a:buAutoNum type="arabicPeriod" startAt="3"/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TERBATASNYA PERSEDIAAN TANAH YG LANGSUNG DPT DIKUASAI ATAU DIMANFAATKAN</a:t>
            </a:r>
          </a:p>
          <a:p>
            <a:pPr marL="285750" indent="-285750" algn="just">
              <a:buAutoNum type="arabicPeriod" startAt="3"/>
            </a:pPr>
            <a:endParaRPr lang="en-U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285750" indent="-285750" algn="just">
              <a:buAutoNum type="arabicPeriod" startAt="3"/>
            </a:pP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MENINGKATNYA PEMBANGUNAN </a:t>
            </a:r>
          </a:p>
        </p:txBody>
      </p:sp>
      <p:sp>
        <p:nvSpPr>
          <p:cNvPr id="15" name="Up Arrow 14"/>
          <p:cNvSpPr/>
          <p:nvPr/>
        </p:nvSpPr>
        <p:spPr>
          <a:xfrm>
            <a:off x="638300" y="5029200"/>
            <a:ext cx="7924800" cy="1447800"/>
          </a:xfrm>
          <a:prstGeom prst="upArrow">
            <a:avLst>
              <a:gd name="adj1" fmla="val 50000"/>
              <a:gd name="adj2" fmla="val 42727"/>
            </a:avLst>
          </a:prstGeom>
          <a:blipFill>
            <a:blip r:embed="rId6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itchFamily="34" charset="0"/>
              </a:rPr>
              <a:t>ADMINITRASI PERTANAHAN MEMEGANG PERANAN YANG SANGAT PENTING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6" name="Picture 2" descr="Related imag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" y="152400"/>
            <a:ext cx="990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8539829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2811</TotalTime>
  <Words>554</Words>
  <Application>Microsoft Office PowerPoint</Application>
  <PresentationFormat>On-screen Show (4:3)</PresentationFormat>
  <Paragraphs>152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PENCEGAHAN TERHADAP TINDAKAN PENYALAHGUNAAN  ADMINITRASI PERTANAHAN</vt:lpstr>
      <vt:lpstr>Slide 2</vt:lpstr>
      <vt:lpstr>PENGERTIAN</vt:lpstr>
      <vt:lpstr>PENGERTIAN</vt:lpstr>
      <vt:lpstr>DASAR HUKUM </vt:lpstr>
      <vt:lpstr>BENTUK PELAYANAN PUBLIK</vt:lpstr>
      <vt:lpstr>5 ( LIMA ) MACAM POLA PELAYANAN PUBLIK</vt:lpstr>
      <vt:lpstr>LANGKAH – LANGKAH UTK PERBAIKI ADMIN PERTANAHAN </vt:lpstr>
      <vt:lpstr>FAKTOR YG MENYEBABKAN MENINGKATNYA KEBUTUHAN AKAN TANAH</vt:lpstr>
      <vt:lpstr>TERTIB   PERTANAHAN</vt:lpstr>
      <vt:lpstr>CATUR  TERTIB  PERTANAHAN</vt:lpstr>
      <vt:lpstr>TERTIB  HUKUM  PERTANAHAN</vt:lpstr>
      <vt:lpstr>TERTIB  ADMINITRASI  PERTANAHAN</vt:lpstr>
      <vt:lpstr>TERTIB  PENGGUNAAN  TANAH</vt:lpstr>
      <vt:lpstr>TERTIB  PEMELIHARAAN TANAH &amp; LINGKUNGAN HIDUP</vt:lpstr>
      <vt:lpstr>TINDAKAN MALADMINITRASI TERJADI </vt:lpstr>
      <vt:lpstr>P E R T A N Y A A N</vt:lpstr>
      <vt:lpstr>SEKIAN  Terima kasih atas perhatiannya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 OPERASINAL RESKRIM</dc:title>
  <dc:creator>TOSHIBA</dc:creator>
  <cp:lastModifiedBy>SUBASA</cp:lastModifiedBy>
  <cp:revision>272</cp:revision>
  <dcterms:created xsi:type="dcterms:W3CDTF">2013-07-26T13:49:13Z</dcterms:created>
  <dcterms:modified xsi:type="dcterms:W3CDTF">2020-02-07T04:23:28Z</dcterms:modified>
</cp:coreProperties>
</file>